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5" r:id="rId10"/>
    <p:sldId id="264"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Orbital and Molecular Orbital Theory</a:t>
            </a:r>
          </a:p>
        </p:txBody>
      </p:sp>
      <p:sp>
        <p:nvSpPr>
          <p:cNvPr id="5" name="Content Placeholder 4"/>
          <p:cNvSpPr>
            <a:spLocks noGrp="1"/>
          </p:cNvSpPr>
          <p:nvPr>
            <p:ph idx="1"/>
          </p:nvPr>
        </p:nvSpPr>
        <p:spPr/>
        <p:txBody>
          <a:bodyPr>
            <a:normAutofit fontScale="92500" lnSpcReduction="10000"/>
          </a:bodyPr>
          <a:lstStyle/>
          <a:p>
            <a:r>
              <a:rPr lang="en-IN" dirty="0"/>
              <a:t>An orbital in chemistry and physics is an uncertain area around the nucleus in which the probability of finding an electron is maximum.</a:t>
            </a:r>
          </a:p>
          <a:p>
            <a:r>
              <a:rPr lang="en-IN" dirty="0"/>
              <a:t>Depending on the element and its atomic number, orbitals exist in various shapes and abilities and are mainly of four types:-</a:t>
            </a:r>
          </a:p>
          <a:p>
            <a:r>
              <a:rPr lang="en-IN" dirty="0"/>
              <a:t>A) s orbital- 2 electrons</a:t>
            </a:r>
          </a:p>
          <a:p>
            <a:r>
              <a:rPr lang="en-IN" dirty="0"/>
              <a:t>B) p orbital- 6 electrons</a:t>
            </a:r>
          </a:p>
          <a:p>
            <a:r>
              <a:rPr lang="en-IN" dirty="0"/>
              <a:t>C) d orbital- 10 electrons</a:t>
            </a:r>
          </a:p>
          <a:p>
            <a:r>
              <a:rPr lang="en-IN" dirty="0"/>
              <a:t>D) f orbital- 16 electrons</a:t>
            </a:r>
          </a:p>
        </p:txBody>
      </p:sp>
    </p:spTree>
    <p:extLst>
      <p:ext uri="{BB962C8B-B14F-4D97-AF65-F5344CB8AC3E}">
        <p14:creationId xmlns:p14="http://schemas.microsoft.com/office/powerpoint/2010/main" val="2104151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Throughput Advantage/Jacquinot’s Advantage</a:t>
            </a:r>
          </a:p>
        </p:txBody>
      </p:sp>
      <p:sp>
        <p:nvSpPr>
          <p:cNvPr id="3" name="Content Placeholder 2"/>
          <p:cNvSpPr>
            <a:spLocks noGrp="1"/>
          </p:cNvSpPr>
          <p:nvPr>
            <p:ph idx="1"/>
          </p:nvPr>
        </p:nvSpPr>
        <p:spPr/>
        <p:txBody>
          <a:bodyPr>
            <a:normAutofit/>
          </a:bodyPr>
          <a:lstStyle/>
          <a:p>
            <a:r>
              <a:rPr lang="en-IN" dirty="0"/>
              <a:t>FTIR has this advantage because unlike in the monochromator of a dispersive instrument which has entry and exit slits, its interferometer throughput/the number of samples scanned is determined only by the diameter of the collimated beam that comes from the source.</a:t>
            </a:r>
          </a:p>
          <a:p>
            <a:r>
              <a:rPr lang="en-IN" dirty="0"/>
              <a:t>Although there is an absence of slits in FTIR, an aperture is needed that controls the convergence of collimated beam in the interferometer.</a:t>
            </a:r>
          </a:p>
        </p:txBody>
      </p:sp>
    </p:spTree>
    <p:extLst>
      <p:ext uri="{BB962C8B-B14F-4D97-AF65-F5344CB8AC3E}">
        <p14:creationId xmlns:p14="http://schemas.microsoft.com/office/powerpoint/2010/main" val="112712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a:t>This aperture is known as a Jacquinot stop.</a:t>
            </a:r>
          </a:p>
          <a:p>
            <a:r>
              <a:rPr lang="en-IN" dirty="0"/>
              <a:t>For a particular wavelength and a resolution, this circular aperture allows more amount of light than a slit and thus results in a higher S/N.</a:t>
            </a:r>
          </a:p>
        </p:txBody>
      </p:sp>
    </p:spTree>
    <p:extLst>
      <p:ext uri="{BB962C8B-B14F-4D97-AF65-F5344CB8AC3E}">
        <p14:creationId xmlns:p14="http://schemas.microsoft.com/office/powerpoint/2010/main" val="127236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Wavelength Accuracy/Conne’s Advantage</a:t>
            </a:r>
          </a:p>
        </p:txBody>
      </p:sp>
      <p:sp>
        <p:nvSpPr>
          <p:cNvPr id="3" name="Content Placeholder 2"/>
          <p:cNvSpPr>
            <a:spLocks noGrp="1"/>
          </p:cNvSpPr>
          <p:nvPr>
            <p:ph idx="1"/>
          </p:nvPr>
        </p:nvSpPr>
        <p:spPr/>
        <p:txBody>
          <a:bodyPr>
            <a:normAutofit fontScale="92500" lnSpcReduction="10000"/>
          </a:bodyPr>
          <a:lstStyle/>
          <a:p>
            <a:r>
              <a:rPr lang="en-IN" dirty="0"/>
              <a:t> FTIR has this advantage because compared to dispersive IR where the wavelength scale/wavelength range is calibrated on the basis of the mechanical movement of diffraction gratings, the wavelength scale/range is calibrated in FTIR with the help of a laser beam of known wavelength.</a:t>
            </a:r>
          </a:p>
          <a:p>
            <a:r>
              <a:rPr lang="en-IN" dirty="0"/>
              <a:t>Because of this, the calibration of the wavelength scale/range is much more stable and accurate.</a:t>
            </a:r>
          </a:p>
          <a:p>
            <a:r>
              <a:rPr lang="en-IN" dirty="0"/>
              <a:t>As a result of this accurate calibration of the wavelength scale, the resolution of the resulting IR spectrum is increased and it becomes easier to differentiate between adjacent peaks that are too close to each other.</a:t>
            </a:r>
          </a:p>
        </p:txBody>
      </p:sp>
    </p:spTree>
    <p:extLst>
      <p:ext uri="{BB962C8B-B14F-4D97-AF65-F5344CB8AC3E}">
        <p14:creationId xmlns:p14="http://schemas.microsoft.com/office/powerpoint/2010/main" val="412677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Fluorescence and Phosphorescence</a:t>
            </a:r>
          </a:p>
        </p:txBody>
      </p:sp>
      <p:sp>
        <p:nvSpPr>
          <p:cNvPr id="3" name="Content Placeholder 2"/>
          <p:cNvSpPr>
            <a:spLocks noGrp="1"/>
          </p:cNvSpPr>
          <p:nvPr>
            <p:ph idx="1"/>
          </p:nvPr>
        </p:nvSpPr>
        <p:spPr/>
        <p:txBody>
          <a:bodyPr>
            <a:normAutofit fontScale="92500"/>
          </a:bodyPr>
          <a:lstStyle/>
          <a:p>
            <a:r>
              <a:rPr lang="en-IN" dirty="0"/>
              <a:t>Fluorescence and phosphorescence are two mechanisms which emit light.</a:t>
            </a:r>
          </a:p>
          <a:p>
            <a:r>
              <a:rPr lang="en-IN" dirty="0"/>
              <a:t>Although sometimes used in conjunction with each other, these two terms do not mean the same thing and both happen differently.</a:t>
            </a:r>
          </a:p>
          <a:p>
            <a:r>
              <a:rPr lang="en-IN" dirty="0"/>
              <a:t>In both the cases, electrons absorb energy and emit light when they return to their ground states but fluorescence occurs much more quickly (stops immediately after source is removed) than phosphorescence (lasts for minutes to several hours).</a:t>
            </a:r>
          </a:p>
          <a:p>
            <a:r>
              <a:rPr lang="en-IN" dirty="0"/>
              <a:t>In fluorescence, the direction of the electron spin does not change but in phosphorescence, the opposite happens.</a:t>
            </a:r>
          </a:p>
        </p:txBody>
      </p:sp>
    </p:spTree>
    <p:extLst>
      <p:ext uri="{BB962C8B-B14F-4D97-AF65-F5344CB8AC3E}">
        <p14:creationId xmlns:p14="http://schemas.microsoft.com/office/powerpoint/2010/main" val="826185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Examples of Fluorescence and Phosphorescence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9205"/>
          <a:stretch/>
        </p:blipFill>
        <p:spPr>
          <a:xfrm>
            <a:off x="1446093" y="2526636"/>
            <a:ext cx="3644521" cy="2127251"/>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0" b="48355"/>
          <a:stretch/>
        </p:blipFill>
        <p:spPr>
          <a:xfrm>
            <a:off x="5495498" y="2526636"/>
            <a:ext cx="4509441" cy="2331966"/>
          </a:xfrm>
          <a:prstGeom prst="rect">
            <a:avLst/>
          </a:prstGeom>
        </p:spPr>
      </p:pic>
    </p:spTree>
    <p:extLst>
      <p:ext uri="{BB962C8B-B14F-4D97-AF65-F5344CB8AC3E}">
        <p14:creationId xmlns:p14="http://schemas.microsoft.com/office/powerpoint/2010/main" val="344025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r>
              <a:rPr lang="en-IN" dirty="0"/>
              <a:t>These orbitals can be broadly classified into atomic and molecular orbitals depending on whether the positions and energies of electrons are being described for atoms or molecules.</a:t>
            </a:r>
          </a:p>
          <a:p>
            <a:r>
              <a:rPr lang="en-IN" dirty="0"/>
              <a:t>So, a molecular orbital is a particular spatial distribution of electrons in a molecule which is associated with a specific orbital energy.</a:t>
            </a:r>
          </a:p>
          <a:p>
            <a:r>
              <a:rPr lang="en-IN" dirty="0"/>
              <a:t>As is obvious from the name, the molecular orbital is not restricted on a single atom but rather it extends over the whole molecule.</a:t>
            </a:r>
          </a:p>
          <a:p>
            <a:r>
              <a:rPr lang="en-IN" dirty="0"/>
              <a:t>Thus, the molecular orbital theory is a </a:t>
            </a:r>
            <a:r>
              <a:rPr lang="en-IN" b="1" dirty="0"/>
              <a:t>delocalized </a:t>
            </a:r>
            <a:r>
              <a:rPr lang="en-IN" dirty="0"/>
              <a:t>approach to bonding.</a:t>
            </a:r>
          </a:p>
        </p:txBody>
      </p:sp>
    </p:spTree>
    <p:extLst>
      <p:ext uri="{BB962C8B-B14F-4D97-AF65-F5344CB8AC3E}">
        <p14:creationId xmlns:p14="http://schemas.microsoft.com/office/powerpoint/2010/main" val="93135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lnSpcReduction="10000"/>
          </a:bodyPr>
          <a:lstStyle/>
          <a:p>
            <a:r>
              <a:rPr lang="en-IN" dirty="0"/>
              <a:t>In the MO theory, we first draw an energy level diagram by listing the MOs in the increasing order of their energies.</a:t>
            </a:r>
          </a:p>
          <a:p>
            <a:r>
              <a:rPr lang="en-IN" dirty="0"/>
              <a:t>Then we fill the number of valence electrons using Pauli principle (each MO can occupy maximum 2 electrons with opposite spins).</a:t>
            </a:r>
          </a:p>
          <a:p>
            <a:r>
              <a:rPr lang="en-IN" dirty="0"/>
              <a:t>After the combination of individual atomic orbitals, MOs with both lower and higher energies than the individual atomic orbitals are formed.</a:t>
            </a:r>
          </a:p>
          <a:p>
            <a:r>
              <a:rPr lang="en-IN" dirty="0"/>
              <a:t>The former are called as bonding MOs while the latter are called as antibonding MOs.</a:t>
            </a:r>
          </a:p>
        </p:txBody>
      </p:sp>
    </p:spTree>
    <p:extLst>
      <p:ext uri="{BB962C8B-B14F-4D97-AF65-F5344CB8AC3E}">
        <p14:creationId xmlns:p14="http://schemas.microsoft.com/office/powerpoint/2010/main" val="365406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7981" y="471086"/>
            <a:ext cx="3936464" cy="5634859"/>
          </a:xfrm>
        </p:spPr>
      </p:pic>
    </p:spTree>
    <p:extLst>
      <p:ext uri="{BB962C8B-B14F-4D97-AF65-F5344CB8AC3E}">
        <p14:creationId xmlns:p14="http://schemas.microsoft.com/office/powerpoint/2010/main" val="312915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390319" cy="676547"/>
          </a:xfrm>
        </p:spPr>
        <p:txBody>
          <a:bodyPr>
            <a:normAutofit fontScale="90000"/>
          </a:bodyPr>
          <a:lstStyle/>
          <a:p>
            <a:r>
              <a:rPr lang="en-IN" dirty="0"/>
              <a:t>HOMO and LUMO</a:t>
            </a:r>
          </a:p>
        </p:txBody>
      </p:sp>
      <p:sp>
        <p:nvSpPr>
          <p:cNvPr id="3" name="Content Placeholder 2"/>
          <p:cNvSpPr>
            <a:spLocks noGrp="1"/>
          </p:cNvSpPr>
          <p:nvPr>
            <p:ph idx="1"/>
          </p:nvPr>
        </p:nvSpPr>
        <p:spPr/>
        <p:txBody>
          <a:bodyPr/>
          <a:lstStyle/>
          <a:p>
            <a:r>
              <a:rPr lang="en-IN" dirty="0"/>
              <a:t>HOMO stands for Highest Occupied Molecular Orbital and it is the highest energy MO that has any electrons in it.</a:t>
            </a:r>
          </a:p>
          <a:p>
            <a:r>
              <a:rPr lang="en-IN" dirty="0"/>
              <a:t>LUMO stands for Lowest Unoccupied Molecular Orbital and it is the next highest energy orbital which is empty.</a:t>
            </a:r>
          </a:p>
          <a:p>
            <a:r>
              <a:rPr lang="en-IN" dirty="0"/>
              <a:t>LUMO is the lowest energy place to put any electron.</a:t>
            </a:r>
          </a:p>
        </p:txBody>
      </p:sp>
    </p:spTree>
    <p:extLst>
      <p:ext uri="{BB962C8B-B14F-4D97-AF65-F5344CB8AC3E}">
        <p14:creationId xmlns:p14="http://schemas.microsoft.com/office/powerpoint/2010/main" val="1302077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Disadvantages of Dispersive IR </a:t>
            </a:r>
          </a:p>
        </p:txBody>
      </p:sp>
      <p:sp>
        <p:nvSpPr>
          <p:cNvPr id="3" name="Content Placeholder 2"/>
          <p:cNvSpPr>
            <a:spLocks noGrp="1"/>
          </p:cNvSpPr>
          <p:nvPr>
            <p:ph idx="1"/>
          </p:nvPr>
        </p:nvSpPr>
        <p:spPr/>
        <p:txBody>
          <a:bodyPr>
            <a:normAutofit fontScale="92500" lnSpcReduction="10000"/>
          </a:bodyPr>
          <a:lstStyle/>
          <a:p>
            <a:r>
              <a:rPr lang="en-IN" dirty="0"/>
              <a:t>In this type of IR spectrophotometry, gratings are used as a monochromator to filter out a particular wavelength which is needed.</a:t>
            </a:r>
          </a:p>
          <a:p>
            <a:r>
              <a:rPr lang="en-IN" dirty="0"/>
              <a:t>Although dispersive IR spectroscopy paved the way for Infrared spectrophotometry to be used, it has now become obsolete due to certain disadvantages like:-</a:t>
            </a:r>
          </a:p>
          <a:p>
            <a:r>
              <a:rPr lang="en-IN" dirty="0"/>
              <a:t>A) Poor resolution</a:t>
            </a:r>
          </a:p>
          <a:p>
            <a:r>
              <a:rPr lang="en-IN" dirty="0"/>
              <a:t>B) Each wavelength is scanned one at a time</a:t>
            </a:r>
          </a:p>
          <a:p>
            <a:r>
              <a:rPr lang="en-IN" dirty="0"/>
              <a:t>C) Less number of samples analysed/ Low throughput</a:t>
            </a:r>
          </a:p>
          <a:p>
            <a:r>
              <a:rPr lang="en-IN" dirty="0"/>
              <a:t>D) Low sensitivity</a:t>
            </a:r>
          </a:p>
          <a:p>
            <a:endParaRPr lang="en-IN" dirty="0"/>
          </a:p>
        </p:txBody>
      </p:sp>
    </p:spTree>
    <p:extLst>
      <p:ext uri="{BB962C8B-B14F-4D97-AF65-F5344CB8AC3E}">
        <p14:creationId xmlns:p14="http://schemas.microsoft.com/office/powerpoint/2010/main" val="52880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Advantages of FTIR over dispersive IR</a:t>
            </a:r>
          </a:p>
        </p:txBody>
      </p:sp>
      <p:sp>
        <p:nvSpPr>
          <p:cNvPr id="3" name="Content Placeholder 2"/>
          <p:cNvSpPr>
            <a:spLocks noGrp="1"/>
          </p:cNvSpPr>
          <p:nvPr>
            <p:ph idx="1"/>
          </p:nvPr>
        </p:nvSpPr>
        <p:spPr/>
        <p:txBody>
          <a:bodyPr/>
          <a:lstStyle/>
          <a:p>
            <a:r>
              <a:rPr lang="en-IN" dirty="0"/>
              <a:t>FTIR offers three main advantages over dispersive IR.</a:t>
            </a:r>
          </a:p>
          <a:p>
            <a:r>
              <a:rPr lang="en-IN" dirty="0"/>
              <a:t>They are:-</a:t>
            </a:r>
          </a:p>
          <a:p>
            <a:r>
              <a:rPr lang="en-IN" dirty="0"/>
              <a:t>A) Multiplex advantage/Fellgett’s advantage</a:t>
            </a:r>
          </a:p>
          <a:p>
            <a:r>
              <a:rPr lang="en-IN" dirty="0"/>
              <a:t>B) Throughput advantage/Jacquinot’s advantage</a:t>
            </a:r>
          </a:p>
          <a:p>
            <a:r>
              <a:rPr lang="en-IN" dirty="0"/>
              <a:t>C) Wavelength accuracy/Conne’s advantage</a:t>
            </a:r>
          </a:p>
        </p:txBody>
      </p:sp>
    </p:spTree>
    <p:extLst>
      <p:ext uri="{BB962C8B-B14F-4D97-AF65-F5344CB8AC3E}">
        <p14:creationId xmlns:p14="http://schemas.microsoft.com/office/powerpoint/2010/main" val="212558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Multiplex Advantage/Fellgett’s Advantage</a:t>
            </a:r>
          </a:p>
        </p:txBody>
      </p:sp>
      <p:sp>
        <p:nvSpPr>
          <p:cNvPr id="3" name="Content Placeholder 2"/>
          <p:cNvSpPr>
            <a:spLocks noGrp="1"/>
          </p:cNvSpPr>
          <p:nvPr>
            <p:ph idx="1"/>
          </p:nvPr>
        </p:nvSpPr>
        <p:spPr/>
        <p:txBody>
          <a:bodyPr/>
          <a:lstStyle/>
          <a:p>
            <a:r>
              <a:rPr lang="en-IN" dirty="0"/>
              <a:t>This advantage is due to the fact that all wavelengths are scanned simultaneously.</a:t>
            </a:r>
          </a:p>
          <a:p>
            <a:r>
              <a:rPr lang="en-IN" dirty="0"/>
              <a:t>The S/N because of this would be greater in FTIR by a factor of </a:t>
            </a:r>
            <a:r>
              <a:rPr lang="en-IN" dirty="0">
                <a:latin typeface="Garamond" panose="02020404030301010803" pitchFamily="18" charset="0"/>
                <a:cs typeface="Calibri" panose="020F0502020204030204" pitchFamily="34" charset="0"/>
              </a:rPr>
              <a:t>√M where √M is the number of resolution elements.</a:t>
            </a:r>
          </a:p>
          <a:p>
            <a:r>
              <a:rPr lang="en-IN" dirty="0">
                <a:latin typeface="Garamond" panose="02020404030301010803" pitchFamily="18" charset="0"/>
                <a:cs typeface="Calibri" panose="020F0502020204030204" pitchFamily="34" charset="0"/>
              </a:rPr>
              <a:t>Thus, it would result in faster data collection of an FTIR spectrum.</a:t>
            </a:r>
          </a:p>
          <a:p>
            <a:endParaRPr lang="en-IN" dirty="0">
              <a:latin typeface="Garamond" panose="02020404030301010803" pitchFamily="18" charset="0"/>
            </a:endParaRPr>
          </a:p>
        </p:txBody>
      </p:sp>
    </p:spTree>
    <p:extLst>
      <p:ext uri="{BB962C8B-B14F-4D97-AF65-F5344CB8AC3E}">
        <p14:creationId xmlns:p14="http://schemas.microsoft.com/office/powerpoint/2010/main" val="388855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151" r="205" b="26874"/>
          <a:stretch/>
        </p:blipFill>
        <p:spPr>
          <a:xfrm>
            <a:off x="4358852" y="2828259"/>
            <a:ext cx="2743697" cy="2806997"/>
          </a:xfrm>
        </p:spPr>
      </p:pic>
    </p:spTree>
    <p:extLst>
      <p:ext uri="{BB962C8B-B14F-4D97-AF65-F5344CB8AC3E}">
        <p14:creationId xmlns:p14="http://schemas.microsoft.com/office/powerpoint/2010/main" val="11841937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3A4D8D6255C24582D9990B697CC105" ma:contentTypeVersion="3" ma:contentTypeDescription="Create a new document." ma:contentTypeScope="" ma:versionID="260ef8f8c59f7781b8ef4e6a155181cb">
  <xsd:schema xmlns:xsd="http://www.w3.org/2001/XMLSchema" xmlns:xs="http://www.w3.org/2001/XMLSchema" xmlns:p="http://schemas.microsoft.com/office/2006/metadata/properties" xmlns:ns2="1ce2de92-1a32-4eb1-bd36-255726f6b0ef" targetNamespace="http://schemas.microsoft.com/office/2006/metadata/properties" ma:root="true" ma:fieldsID="433167f986c40989ce087939120d5d9a" ns2:_="">
    <xsd:import namespace="1ce2de92-1a32-4eb1-bd36-255726f6b0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2de92-1a32-4eb1-bd36-255726f6b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2E5939-97DD-4282-8F9B-6BCD5D6C3894}"/>
</file>

<file path=customXml/itemProps2.xml><?xml version="1.0" encoding="utf-8"?>
<ds:datastoreItem xmlns:ds="http://schemas.openxmlformats.org/officeDocument/2006/customXml" ds:itemID="{DA6DCAB9-0EEE-45D1-9E54-CC8EDAA32DF1}"/>
</file>

<file path=docProps/app.xml><?xml version="1.0" encoding="utf-8"?>
<Properties xmlns="http://schemas.openxmlformats.org/officeDocument/2006/extended-properties" xmlns:vt="http://schemas.openxmlformats.org/officeDocument/2006/docPropsVTypes">
  <Template>Organic</Template>
  <TotalTime>432</TotalTime>
  <Words>791</Words>
  <Application>Microsoft Office PowerPoint</Application>
  <PresentationFormat>Widescreen</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Orbital and Molecular Orbital Theory</vt:lpstr>
      <vt:lpstr>PowerPoint Presentation</vt:lpstr>
      <vt:lpstr>PowerPoint Presentation</vt:lpstr>
      <vt:lpstr>PowerPoint Presentation</vt:lpstr>
      <vt:lpstr>HOMO and LUMO</vt:lpstr>
      <vt:lpstr>Disadvantages of Dispersive IR </vt:lpstr>
      <vt:lpstr>Advantages of FTIR over dispersive IR</vt:lpstr>
      <vt:lpstr>Multiplex Advantage/Fellgett’s Advantage</vt:lpstr>
      <vt:lpstr>PowerPoint Presentation</vt:lpstr>
      <vt:lpstr>Throughput Advantage/Jacquinot’s Advantage</vt:lpstr>
      <vt:lpstr>PowerPoint Presentation</vt:lpstr>
      <vt:lpstr>Wavelength Accuracy/Conne’s Advantage</vt:lpstr>
      <vt:lpstr>Fluorescence and Phosphorescence</vt:lpstr>
      <vt:lpstr>Examples of Fluorescence and Phosphorescence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Orbital and Molecular Orbital Theory</dc:title>
  <dc:creator>Tejas Karandikar</dc:creator>
  <cp:lastModifiedBy>Tejas Karandikar</cp:lastModifiedBy>
  <cp:revision>11</cp:revision>
  <dcterms:created xsi:type="dcterms:W3CDTF">2019-10-23T01:59:09Z</dcterms:created>
  <dcterms:modified xsi:type="dcterms:W3CDTF">2023-09-09T02:19:14Z</dcterms:modified>
</cp:coreProperties>
</file>